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3"/>
    <p:restoredTop sz="88194"/>
  </p:normalViewPr>
  <p:slideViewPr>
    <p:cSldViewPr snapToGrid="0">
      <p:cViewPr varScale="1">
        <p:scale>
          <a:sx n="142" d="100"/>
          <a:sy n="142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C1B54-AA6C-CB45-947C-DA82D4CC6165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8FCC-E272-3745-9531-F5BD8E73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We’re constantly seeking for alternative input controllers and output controllers </a:t>
            </a:r>
            <a:r>
              <a:rPr lang="en-US" sz="1200" dirty="0"/>
              <a:t>for use in interactive performance</a:t>
            </a:r>
          </a:p>
          <a:p>
            <a:r>
              <a:rPr lang="en-US" sz="1200" dirty="0"/>
              <a:t>	- Input controllers such as, </a:t>
            </a:r>
            <a:r>
              <a:rPr lang="en-US" sz="1200" dirty="0" err="1"/>
              <a:t>KiCASS</a:t>
            </a:r>
            <a:r>
              <a:rPr lang="en-US" sz="1200" dirty="0"/>
              <a:t> (using Kinect for body tracking) and most recently </a:t>
            </a:r>
            <a:r>
              <a:rPr lang="en-US" sz="1200" dirty="0" err="1"/>
              <a:t>WooSIE</a:t>
            </a:r>
            <a:r>
              <a:rPr lang="en-US" sz="1200" dirty="0"/>
              <a:t>, pressure sensitive keys on flute to control aspects of the interactive performance</a:t>
            </a:r>
          </a:p>
          <a:p>
            <a:endParaRPr lang="en-US" sz="1200" dirty="0"/>
          </a:p>
          <a:p>
            <a:r>
              <a:rPr lang="en-US" sz="1200" dirty="0"/>
              <a:t>- In this case, this drone is a part of an aspect for performance on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Parrot Mambo </a:t>
            </a:r>
            <a:r>
              <a:rPr lang="en-US" dirty="0" err="1"/>
              <a:t>Minidrone</a:t>
            </a:r>
            <a:r>
              <a:rPr lang="en-US" dirty="0"/>
              <a:t> communicates bi-directionally via Bluetooth Low Energy to an ESP32 microcontroller running custom written code.  </a:t>
            </a:r>
          </a:p>
          <a:p>
            <a:endParaRPr lang="en-US" dirty="0"/>
          </a:p>
          <a:p>
            <a:r>
              <a:rPr lang="en-US" dirty="0"/>
              <a:t>The ESP32 runs heavily reversed-engineered code to communicate with the drone. </a:t>
            </a:r>
          </a:p>
          <a:p>
            <a:endParaRPr lang="en-US" dirty="0"/>
          </a:p>
          <a:p>
            <a:r>
              <a:rPr lang="en-US" dirty="0"/>
              <a:t>Max bi-directionally communicates with the ESP32 to queue commands to be sent back to the drone.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see here is a short snippet of the Arduino code that handles the movement controls of the drone. </a:t>
            </a:r>
          </a:p>
          <a:p>
            <a:endParaRPr lang="en-US" dirty="0"/>
          </a:p>
          <a:p>
            <a:r>
              <a:rPr lang="en-US" dirty="0"/>
              <a:t>The messages are parsed as roll, pitch, yaw, and altitude values to be sent back to the drone.</a:t>
            </a:r>
          </a:p>
          <a:p>
            <a:endParaRPr lang="en-US" dirty="0"/>
          </a:p>
          <a:p>
            <a:r>
              <a:rPr lang="en-US" dirty="0"/>
              <a:t>On the right hand side, you see a portion of the Max patch, which controls the drone on a basic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8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Drone’s API is not documented properly. It took a great amount of time to trial and error the format the Bluetooth messages to what the drone expects. The drone would occasionally ignore all inputs after receiving an malformed message.</a:t>
            </a:r>
          </a:p>
          <a:p>
            <a:endParaRPr lang="en-US" sz="1200" dirty="0"/>
          </a:p>
          <a:p>
            <a:r>
              <a:rPr lang="en-US" sz="1200" dirty="0"/>
              <a:t>The drone doesn’t run for very long. The battery runtime is around 5-10mins max.</a:t>
            </a:r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Drone is loud! With more time, on its next iteration, toroidal propellers may help with this.</a:t>
            </a:r>
          </a:p>
          <a:p>
            <a:endParaRPr lang="en-US" sz="1200" dirty="0"/>
          </a:p>
          <a:p>
            <a:r>
              <a:rPr lang="en-US" sz="1200" dirty="0"/>
              <a:t>a fresh handshake was required whenever signal is lost/drone crashes. This means the microcontroller would need to reset in these situations.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1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result? </a:t>
            </a:r>
          </a:p>
          <a:p>
            <a:endParaRPr lang="en-US" dirty="0"/>
          </a:p>
          <a:p>
            <a:r>
              <a:rPr lang="en-US" dirty="0"/>
              <a:t>This opens up the possibilities of linking other interfaces to control the drone. The possibilities of how the drone can be controlled are endless </a:t>
            </a:r>
          </a:p>
          <a:p>
            <a:endParaRPr lang="en-US" dirty="0"/>
          </a:p>
          <a:p>
            <a:r>
              <a:rPr lang="en-US" dirty="0"/>
              <a:t>I will show you a demo of the Max patch interface and a basic usage of Kinect to controlling the drone.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6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1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07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82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8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6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5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6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5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05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microsoft.com/office/2007/relationships/hdphoto" Target="../media/hdphoto9.wdp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microsoft.com/office/2007/relationships/hdphoto" Target="../media/hdphoto8.wdp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3CF1-58B3-D9F2-16D7-6AB46F9D7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Drones for Interactive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63321-07C8-FDC0-FF1D-5B07F2CD6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MUSC 420 </a:t>
            </a:r>
            <a:r>
              <a:rPr lang="en-US" sz="2800" dirty="0"/>
              <a:t>– Capstone Project</a:t>
            </a:r>
          </a:p>
          <a:p>
            <a:r>
              <a:rPr lang="en-US" sz="2800" dirty="0"/>
              <a:t>Daniel Tsui</a:t>
            </a:r>
          </a:p>
        </p:txBody>
      </p:sp>
    </p:spTree>
    <p:extLst>
      <p:ext uri="{BB962C8B-B14F-4D97-AF65-F5344CB8AC3E}">
        <p14:creationId xmlns:p14="http://schemas.microsoft.com/office/powerpoint/2010/main" val="345310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fficial &amp; Genuine Microsoft Xbox One Kinect Sensor V2 2.0 | eBay">
            <a:extLst>
              <a:ext uri="{FF2B5EF4-FFF2-40B4-BE49-F238E27FC236}">
                <a16:creationId xmlns:a16="http://schemas.microsoft.com/office/drawing/2014/main" id="{3841F179-3898-EEA8-823B-3D5A3AF3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00" r="90733">
                        <a14:foregroundMark x1="30000" y1="30000" x2="11333" y2="24900"/>
                        <a14:foregroundMark x1="11333" y1="24900" x2="7000" y2="22300"/>
                        <a14:foregroundMark x1="5267" y1="25100" x2="4933" y2="41900"/>
                        <a14:foregroundMark x1="4267" y1="51400" x2="4267" y2="51400"/>
                        <a14:foregroundMark x1="90800" y1="37400" x2="90733" y2="53500"/>
                        <a14:foregroundMark x1="7267" y1="23600" x2="5600" y2="23300"/>
                        <a14:foregroundMark x1="3800" y1="27400" x2="3800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53" y="3300817"/>
            <a:ext cx="3769850" cy="25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B6E29-3171-45CF-5B3A-31509AD4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7AD9-F046-6F2B-3C9E-34AB6ED7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Seeking for alternative input/output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1709F-0F61-4BED-95D4-A3767F115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525" y="3349920"/>
            <a:ext cx="4376657" cy="246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118EA-03ED-8894-CACC-3FA40E8B1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79" y="2992542"/>
            <a:ext cx="3769850" cy="2876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8C145-9762-D4B6-28CB-16594A1A2259}"/>
              </a:ext>
            </a:extLst>
          </p:cNvPr>
          <p:cNvSpPr txBox="1"/>
          <p:nvPr/>
        </p:nvSpPr>
        <p:spPr>
          <a:xfrm>
            <a:off x="5499691" y="5936189"/>
            <a:ext cx="5212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WooSIE</a:t>
            </a:r>
            <a:endParaRPr lang="en-US" b="1" dirty="0"/>
          </a:p>
          <a:p>
            <a:pPr algn="ctr"/>
            <a:r>
              <a:rPr lang="en-CA" b="0" i="0" strike="noStrike" dirty="0">
                <a:effectLst/>
              </a:rPr>
              <a:t>Woodwind Sensors For Interactive Environments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62D88-25AA-8DF7-3254-5184F16B09E1}"/>
              </a:ext>
            </a:extLst>
          </p:cNvPr>
          <p:cNvSpPr txBox="1"/>
          <p:nvPr/>
        </p:nvSpPr>
        <p:spPr>
          <a:xfrm>
            <a:off x="561474" y="5925017"/>
            <a:ext cx="443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i="0" strike="noStrike" dirty="0" err="1">
                <a:effectLst/>
                <a:latin typeface="Trebuchet MS" panose="020B0703020202090204" pitchFamily="34" charset="0"/>
              </a:rPr>
              <a:t>KiCASS</a:t>
            </a:r>
            <a:endParaRPr lang="en-CA" b="1" i="0" strike="noStrike" dirty="0">
              <a:effectLst/>
              <a:latin typeface="Trebuchet MS" panose="020B0703020202090204" pitchFamily="34" charset="0"/>
            </a:endParaRPr>
          </a:p>
          <a:p>
            <a:pPr algn="ctr"/>
            <a:r>
              <a:rPr lang="en-CA" b="0" i="0" u="none" strike="noStrike" dirty="0">
                <a:effectLst/>
                <a:latin typeface="Trebuchet MS" panose="020B0703020202090204" pitchFamily="34" charset="0"/>
              </a:rPr>
              <a:t>Kinect-Controlled Artistic Sensing System</a:t>
            </a:r>
            <a:endParaRPr lang="en-CA" i="0" strike="noStrike" dirty="0"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DDF9AAD-00F6-BD32-CBD7-14142058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1026" name="Picture 2" descr="Parrot MAMBO Fly Mini Drone ONLY DRONE AND CABLE / Like New/ No Battery |  eBay">
            <a:extLst>
              <a:ext uri="{FF2B5EF4-FFF2-40B4-BE49-F238E27FC236}">
                <a16:creationId xmlns:a16="http://schemas.microsoft.com/office/drawing/2014/main" id="{B9DD9533-C9C4-181C-4BB1-D02E715472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44" r="90000">
                        <a14:foregroundMark x1="11719" y1="30625" x2="11719" y2="30625"/>
                        <a14:foregroundMark x1="9844" y1="29844" x2="9844" y2="29844"/>
                        <a14:foregroundMark x1="9844" y1="30312" x2="9844" y2="30312"/>
                        <a14:foregroundMark x1="10469" y1="30625" x2="10469" y2="30625"/>
                        <a14:foregroundMark x1="82813" y1="30000" x2="82813" y2="30000"/>
                        <a14:foregroundMark x1="81875" y1="29844" x2="81875" y2="29844"/>
                        <a14:foregroundMark x1="81875" y1="29844" x2="81875" y2="29844"/>
                        <a14:foregroundMark x1="83281" y1="30000" x2="83281" y2="30000"/>
                        <a14:foregroundMark x1="83281" y1="30000" x2="83281" y2="30000"/>
                        <a14:foregroundMark x1="84531" y1="30000" x2="84531" y2="30000"/>
                        <a14:foregroundMark x1="81094" y1="29219" x2="81094" y2="29219"/>
                        <a14:foregroundMark x1="82969" y1="29531" x2="82969" y2="29531"/>
                        <a14:foregroundMark x1="10625" y1="30469" x2="10625" y2="30469"/>
                        <a14:foregroundMark x1="10469" y1="30156" x2="10469" y2="30156"/>
                        <a14:foregroundMark x1="77031" y1="48438" x2="77031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1" y="2311277"/>
            <a:ext cx="3636297" cy="36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LYGO® TTGO T-Cell ESP32 Development Board WiFi Bluetooth Wireless Module  18650 Battery Seat 4MB Flash 8MB Psram for Arduino - AliExpress">
            <a:extLst>
              <a:ext uri="{FF2B5EF4-FFF2-40B4-BE49-F238E27FC236}">
                <a16:creationId xmlns:a16="http://schemas.microsoft.com/office/drawing/2014/main" id="{C2B620F2-F825-84D5-6A17-7DA973248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0" b="93438" l="10000" r="90000">
                        <a14:foregroundMark x1="40469" y1="9063" x2="40469" y2="9063"/>
                        <a14:foregroundMark x1="45938" y1="6250" x2="45938" y2="6250"/>
                        <a14:foregroundMark x1="38125" y1="87031" x2="38125" y2="87031"/>
                        <a14:foregroundMark x1="35000" y1="86875" x2="35000" y2="86875"/>
                        <a14:foregroundMark x1="34531" y1="84531" x2="34531" y2="84531"/>
                        <a14:foregroundMark x1="35313" y1="64219" x2="35313" y2="64219"/>
                        <a14:foregroundMark x1="37813" y1="93438" x2="37813" y2="93438"/>
                        <a14:foregroundMark x1="34219" y1="88594" x2="34219" y2="8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64" r="32230"/>
          <a:stretch/>
        </p:blipFill>
        <p:spPr bwMode="auto">
          <a:xfrm>
            <a:off x="5712455" y="2449882"/>
            <a:ext cx="1450207" cy="40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4AEA3D-266C-8A27-1770-7039F7F38B50}"/>
              </a:ext>
            </a:extLst>
          </p:cNvPr>
          <p:cNvGrpSpPr/>
          <p:nvPr/>
        </p:nvGrpSpPr>
        <p:grpSpPr>
          <a:xfrm>
            <a:off x="9194075" y="2902546"/>
            <a:ext cx="2453763" cy="2453763"/>
            <a:chOff x="9165082" y="2902547"/>
            <a:chExt cx="2453763" cy="2453763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8B509B37-3410-2C19-C452-4576F918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65082" y="2902547"/>
              <a:ext cx="2453763" cy="2453763"/>
            </a:xfrm>
            <a:prstGeom prst="rect">
              <a:avLst/>
            </a:prstGeom>
          </p:spPr>
        </p:pic>
        <p:pic>
          <p:nvPicPr>
            <p:cNvPr id="1032" name="Picture 8" descr="Max (software) - Wikipedia">
              <a:extLst>
                <a:ext uri="{FF2B5EF4-FFF2-40B4-BE49-F238E27FC236}">
                  <a16:creationId xmlns:a16="http://schemas.microsoft.com/office/drawing/2014/main" id="{58EDCAA9-1E96-F0A8-920E-975F343E1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656" y1="37043" x2="27656" y2="37043"/>
                          <a14:foregroundMark x1="28281" y1="81081" x2="28281" y2="81081"/>
                          <a14:foregroundMark x1="50313" y1="71224" x2="50313" y2="71224"/>
                          <a14:foregroundMark x1="55469" y1="66296" x2="55469" y2="66296"/>
                          <a14:foregroundMark x1="58281" y1="60254" x2="58281" y2="60254"/>
                          <a14:foregroundMark x1="80625" y1="68521" x2="80625" y2="68521"/>
                          <a14:foregroundMark x1="73125" y1="80604" x2="73125" y2="80604"/>
                          <a14:foregroundMark x1="63281" y1="78855" x2="76406" y2="85533"/>
                          <a14:foregroundMark x1="57344" y1="54690" x2="56094" y2="62003"/>
                          <a14:foregroundMark x1="56094" y1="62003" x2="48594" y2="66296"/>
                          <a14:foregroundMark x1="57031" y1="36248" x2="54375" y2="29571"/>
                          <a14:foregroundMark x1="54375" y1="29571" x2="51875" y2="30684"/>
                          <a14:foregroundMark x1="63438" y1="12878" x2="72813" y2="13355"/>
                          <a14:foregroundMark x1="72813" y1="13355" x2="76875" y2="16057"/>
                          <a14:foregroundMark x1="17969" y1="15421" x2="29531" y2="13672"/>
                          <a14:foregroundMark x1="29531" y1="13672" x2="66094" y2="18124"/>
                          <a14:foregroundMark x1="66094" y1="18124" x2="79375" y2="17011"/>
                          <a14:foregroundMark x1="18594" y1="11765" x2="20000" y2="71065"/>
                          <a14:foregroundMark x1="50938" y1="63752" x2="50625" y2="62003"/>
                          <a14:foregroundMark x1="46406" y1="38474" x2="46406" y2="38474"/>
                          <a14:foregroundMark x1="46406" y1="38474" x2="47031" y2="27504"/>
                          <a14:foregroundMark x1="50156" y1="25596" x2="58750" y2="25119"/>
                          <a14:foregroundMark x1="58750" y1="25119" x2="65625" y2="26073"/>
                          <a14:foregroundMark x1="62969" y1="24642" x2="65156" y2="31479"/>
                          <a14:foregroundMark x1="65156" y1="31479" x2="65156" y2="39587"/>
                          <a14:foregroundMark x1="65156" y1="39587" x2="64688" y2="40382"/>
                          <a14:foregroundMark x1="67813" y1="27822" x2="67500" y2="51033"/>
                          <a14:foregroundMark x1="67500" y1="51033" x2="65625" y2="57870"/>
                          <a14:foregroundMark x1="65625" y1="57870" x2="65156" y2="58029"/>
                          <a14:foregroundMark x1="64688" y1="50874" x2="64531" y2="75676"/>
                          <a14:foregroundMark x1="40313" y1="42448" x2="52188" y2="44674"/>
                          <a14:foregroundMark x1="52188" y1="44674" x2="63594" y2="55326"/>
                          <a14:foregroundMark x1="63594" y1="55326" x2="67969" y2="64706"/>
                          <a14:foregroundMark x1="67969" y1="64706" x2="67969" y2="67727"/>
                          <a14:foregroundMark x1="31250" y1="49921" x2="31250" y2="57234"/>
                          <a14:foregroundMark x1="31250" y1="57234" x2="35469" y2="68680"/>
                          <a14:foregroundMark x1="35469" y1="68680" x2="49219" y2="76312"/>
                          <a14:foregroundMark x1="45313" y1="54054" x2="46094" y2="78378"/>
                          <a14:foregroundMark x1="27813" y1="70270" x2="59844" y2="78855"/>
                          <a14:foregroundMark x1="12969" y1="80445" x2="30469" y2="80604"/>
                          <a14:foregroundMark x1="30469" y1="80604" x2="60156" y2="80286"/>
                          <a14:foregroundMark x1="60156" y1="80286" x2="68438" y2="80286"/>
                          <a14:foregroundMark x1="33438" y1="87758" x2="72813" y2="87758"/>
                          <a14:foregroundMark x1="75781" y1="85374" x2="75781" y2="50874"/>
                          <a14:foregroundMark x1="80938" y1="10175" x2="84063" y2="16375"/>
                          <a14:foregroundMark x1="84063" y1="16375" x2="85000" y2="37838"/>
                          <a14:foregroundMark x1="85000" y1="37838" x2="81719" y2="45787"/>
                          <a14:foregroundMark x1="86563" y1="11606" x2="86563" y2="44992"/>
                          <a14:foregroundMark x1="85625" y1="71542" x2="84844" y2="85851"/>
                          <a14:foregroundMark x1="84844" y1="85851" x2="84688" y2="86169"/>
                          <a14:foregroundMark x1="24531" y1="86645" x2="14688" y2="85374"/>
                          <a14:foregroundMark x1="14688" y1="85374" x2="13125" y2="84420"/>
                          <a14:foregroundMark x1="10781" y1="70906" x2="10781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173" y="3568894"/>
              <a:ext cx="845582" cy="83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Graphic 12" descr="Wireless">
            <a:extLst>
              <a:ext uri="{FF2B5EF4-FFF2-40B4-BE49-F238E27FC236}">
                <a16:creationId xmlns:a16="http://schemas.microsoft.com/office/drawing/2014/main" id="{6D54C68D-603D-D849-E868-D7F8DCE84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63635">
            <a:off x="3328524" y="3204008"/>
            <a:ext cx="914400" cy="914400"/>
          </a:xfrm>
          <a:prstGeom prst="rect">
            <a:avLst/>
          </a:prstGeom>
        </p:spPr>
      </p:pic>
      <p:pic>
        <p:nvPicPr>
          <p:cNvPr id="14" name="Graphic 13" descr="Wireless">
            <a:extLst>
              <a:ext uri="{FF2B5EF4-FFF2-40B4-BE49-F238E27FC236}">
                <a16:creationId xmlns:a16="http://schemas.microsoft.com/office/drawing/2014/main" id="{31386DBF-3CAA-41F3-8960-D5797F8CC3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824484">
            <a:off x="4663317" y="2638592"/>
            <a:ext cx="1236594" cy="1236594"/>
          </a:xfrm>
          <a:prstGeom prst="rect">
            <a:avLst/>
          </a:prstGeom>
        </p:spPr>
      </p:pic>
      <p:pic>
        <p:nvPicPr>
          <p:cNvPr id="16" name="Graphic 15" descr="USB">
            <a:extLst>
              <a:ext uri="{FF2B5EF4-FFF2-40B4-BE49-F238E27FC236}">
                <a16:creationId xmlns:a16="http://schemas.microsoft.com/office/drawing/2014/main" id="{D3CBDAFB-96DF-3828-3EB1-F4A2C64B5B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7201037" y="3136201"/>
            <a:ext cx="1787415" cy="17874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649E90-E553-A3E3-DEAC-38150BD825DC}"/>
              </a:ext>
            </a:extLst>
          </p:cNvPr>
          <p:cNvSpPr txBox="1"/>
          <p:nvPr/>
        </p:nvSpPr>
        <p:spPr>
          <a:xfrm>
            <a:off x="7476603" y="473895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USB Serial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4F0DE-1849-EFBE-E7FC-3452937673A8}"/>
              </a:ext>
            </a:extLst>
          </p:cNvPr>
          <p:cNvSpPr txBox="1"/>
          <p:nvPr/>
        </p:nvSpPr>
        <p:spPr>
          <a:xfrm>
            <a:off x="3998148" y="4270315"/>
            <a:ext cx="1326004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Bluetooth </a:t>
            </a:r>
          </a:p>
          <a:p>
            <a:pPr algn="ctr"/>
            <a:r>
              <a:rPr lang="en-US" b="1" dirty="0">
                <a:latin typeface="Helvetica" pitchFamily="2" charset="0"/>
              </a:rPr>
              <a:t>LE</a:t>
            </a:r>
          </a:p>
        </p:txBody>
      </p:sp>
      <p:pic>
        <p:nvPicPr>
          <p:cNvPr id="1036" name="Picture 12" descr="Bluetooth Icon Images – Browse 9,866 Stock Photos, Vectors, and Video |  Adobe Stock">
            <a:extLst>
              <a:ext uri="{FF2B5EF4-FFF2-40B4-BE49-F238E27FC236}">
                <a16:creationId xmlns:a16="http://schemas.microsoft.com/office/drawing/2014/main" id="{23F32E2F-D800-FC52-DE40-512D45D6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8611" y1="31667" x2="48611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73" y="3136201"/>
            <a:ext cx="1196675" cy="119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51FDC7-691E-2C98-A9BD-7E0A0C3C0ECF}"/>
              </a:ext>
            </a:extLst>
          </p:cNvPr>
          <p:cNvSpPr txBox="1"/>
          <p:nvPr/>
        </p:nvSpPr>
        <p:spPr>
          <a:xfrm>
            <a:off x="5986153" y="627063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20542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3FA96CB-F29D-F272-6297-D644AA58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5CA37D-7B30-40EB-5B53-5FE4B38A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446" y="2096383"/>
            <a:ext cx="4413112" cy="4468674"/>
          </a:xfrm>
        </p:spPr>
      </p:pic>
      <p:pic>
        <p:nvPicPr>
          <p:cNvPr id="5" name="Picture 6" descr="LILYGO® TTGO T-Cell ESP32 Development Board WiFi Bluetooth Wireless Module  18650 Battery Seat 4MB Flash 8MB Psram for Arduino - AliExpress">
            <a:extLst>
              <a:ext uri="{FF2B5EF4-FFF2-40B4-BE49-F238E27FC236}">
                <a16:creationId xmlns:a16="http://schemas.microsoft.com/office/drawing/2014/main" id="{1533CECF-DFFE-1F66-EF39-59F0990D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438" l="10000" r="90000">
                        <a14:foregroundMark x1="40469" y1="9063" x2="40469" y2="9063"/>
                        <a14:foregroundMark x1="45938" y1="6250" x2="45938" y2="6250"/>
                        <a14:foregroundMark x1="38125" y1="87031" x2="38125" y2="87031"/>
                        <a14:foregroundMark x1="35000" y1="86875" x2="35000" y2="86875"/>
                        <a14:foregroundMark x1="34531" y1="84531" x2="34531" y2="84531"/>
                        <a14:foregroundMark x1="35313" y1="64219" x2="35313" y2="64219"/>
                        <a14:foregroundMark x1="37813" y1="93438" x2="37813" y2="93438"/>
                        <a14:foregroundMark x1="34219" y1="88594" x2="34219" y2="8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64" r="32230"/>
          <a:stretch/>
        </p:blipFill>
        <p:spPr bwMode="auto">
          <a:xfrm>
            <a:off x="5712455" y="2697853"/>
            <a:ext cx="1450207" cy="40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F7F14-51AE-1C24-4448-7045E3B78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058" y="2958496"/>
            <a:ext cx="5607751" cy="26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3611 L -0.43346 -0.0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4BB6-133A-6666-43CA-0B8423FE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6D6A-B66F-F33B-D15E-0BEEECF0A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Drone’s API is not documented well</a:t>
            </a:r>
          </a:p>
          <a:p>
            <a:r>
              <a:rPr lang="en-US" sz="3200" dirty="0"/>
              <a:t>Drone has limited battery runtime</a:t>
            </a:r>
          </a:p>
          <a:p>
            <a:r>
              <a:rPr lang="en-US" sz="3200" dirty="0"/>
              <a:t>Drone is noisy!</a:t>
            </a:r>
          </a:p>
          <a:p>
            <a:r>
              <a:rPr lang="en-US" sz="3200" dirty="0"/>
              <a:t>Requires a fresh handshake whenever signal is lost/drone crashes</a:t>
            </a:r>
          </a:p>
        </p:txBody>
      </p:sp>
    </p:spTree>
    <p:extLst>
      <p:ext uri="{BB962C8B-B14F-4D97-AF65-F5344CB8AC3E}">
        <p14:creationId xmlns:p14="http://schemas.microsoft.com/office/powerpoint/2010/main" val="14599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2BA5-BC48-5AC6-4252-D68E3CC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3ABAB4-FE90-7EC2-DA39-D44FEE531192}"/>
              </a:ext>
            </a:extLst>
          </p:cNvPr>
          <p:cNvGrpSpPr/>
          <p:nvPr/>
        </p:nvGrpSpPr>
        <p:grpSpPr>
          <a:xfrm>
            <a:off x="88083" y="2978059"/>
            <a:ext cx="5399168" cy="2045776"/>
            <a:chOff x="273211" y="2311277"/>
            <a:chExt cx="11374627" cy="4328691"/>
          </a:xfrm>
        </p:grpSpPr>
        <p:pic>
          <p:nvPicPr>
            <p:cNvPr id="4" name="Picture 2" descr="Parrot MAMBO Fly Mini Drone ONLY DRONE AND CABLE / Like New/ No Battery |  eBay">
              <a:extLst>
                <a:ext uri="{FF2B5EF4-FFF2-40B4-BE49-F238E27FC236}">
                  <a16:creationId xmlns:a16="http://schemas.microsoft.com/office/drawing/2014/main" id="{A5C104D8-4E5B-3AF5-1AC8-DB1AAF927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844" r="90000">
                          <a14:foregroundMark x1="11719" y1="30625" x2="11719" y2="30625"/>
                          <a14:foregroundMark x1="9844" y1="29844" x2="9844" y2="29844"/>
                          <a14:foregroundMark x1="9844" y1="30312" x2="9844" y2="30312"/>
                          <a14:foregroundMark x1="10469" y1="30625" x2="10469" y2="30625"/>
                          <a14:foregroundMark x1="82813" y1="30000" x2="82813" y2="30000"/>
                          <a14:foregroundMark x1="81875" y1="29844" x2="81875" y2="29844"/>
                          <a14:foregroundMark x1="81875" y1="29844" x2="81875" y2="29844"/>
                          <a14:foregroundMark x1="83281" y1="30000" x2="83281" y2="30000"/>
                          <a14:foregroundMark x1="83281" y1="30000" x2="83281" y2="30000"/>
                          <a14:foregroundMark x1="84531" y1="30000" x2="84531" y2="30000"/>
                          <a14:foregroundMark x1="81094" y1="29219" x2="81094" y2="29219"/>
                          <a14:foregroundMark x1="82969" y1="29531" x2="82969" y2="29531"/>
                          <a14:foregroundMark x1="10625" y1="30469" x2="10625" y2="30469"/>
                          <a14:foregroundMark x1="10469" y1="30156" x2="10469" y2="30156"/>
                          <a14:foregroundMark x1="77031" y1="48438" x2="77031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11" y="2311277"/>
              <a:ext cx="3636297" cy="363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ILYGO® TTGO T-Cell ESP32 Development Board WiFi Bluetooth Wireless Module  18650 Battery Seat 4MB Flash 8MB Psram for Arduino - AliExpress">
              <a:extLst>
                <a:ext uri="{FF2B5EF4-FFF2-40B4-BE49-F238E27FC236}">
                  <a16:creationId xmlns:a16="http://schemas.microsoft.com/office/drawing/2014/main" id="{A021620D-A524-3875-49EE-2EBAA351D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3438" l="10000" r="90000">
                          <a14:foregroundMark x1="40469" y1="9063" x2="40469" y2="9063"/>
                          <a14:foregroundMark x1="45938" y1="6250" x2="45938" y2="6250"/>
                          <a14:foregroundMark x1="38125" y1="87031" x2="38125" y2="87031"/>
                          <a14:foregroundMark x1="35000" y1="86875" x2="35000" y2="86875"/>
                          <a14:foregroundMark x1="34531" y1="84531" x2="34531" y2="84531"/>
                          <a14:foregroundMark x1="35313" y1="64219" x2="35313" y2="64219"/>
                          <a14:foregroundMark x1="37813" y1="93438" x2="37813" y2="93438"/>
                          <a14:foregroundMark x1="34219" y1="88594" x2="34219" y2="8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4" r="32230"/>
            <a:stretch/>
          </p:blipFill>
          <p:spPr bwMode="auto">
            <a:xfrm>
              <a:off x="5712455" y="2449882"/>
              <a:ext cx="1450207" cy="400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Laptop">
              <a:extLst>
                <a:ext uri="{FF2B5EF4-FFF2-40B4-BE49-F238E27FC236}">
                  <a16:creationId xmlns:a16="http://schemas.microsoft.com/office/drawing/2014/main" id="{129626FF-46B0-CBCE-E8CE-31ADEBFC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94075" y="2902546"/>
              <a:ext cx="2453763" cy="2453763"/>
            </a:xfrm>
            <a:prstGeom prst="rect">
              <a:avLst/>
            </a:prstGeom>
          </p:spPr>
        </p:pic>
        <p:pic>
          <p:nvPicPr>
            <p:cNvPr id="8" name="Picture 8" descr="Max (software) - Wikipedia">
              <a:extLst>
                <a:ext uri="{FF2B5EF4-FFF2-40B4-BE49-F238E27FC236}">
                  <a16:creationId xmlns:a16="http://schemas.microsoft.com/office/drawing/2014/main" id="{B489FE0F-D41F-D6FC-6B99-16103416A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656" y1="37043" x2="27656" y2="37043"/>
                          <a14:foregroundMark x1="28281" y1="81081" x2="28281" y2="81081"/>
                          <a14:foregroundMark x1="50313" y1="71224" x2="50313" y2="71224"/>
                          <a14:foregroundMark x1="55469" y1="66296" x2="55469" y2="66296"/>
                          <a14:foregroundMark x1="58281" y1="60254" x2="58281" y2="60254"/>
                          <a14:foregroundMark x1="80625" y1="68521" x2="80625" y2="68521"/>
                          <a14:foregroundMark x1="73125" y1="80604" x2="73125" y2="80604"/>
                          <a14:foregroundMark x1="63281" y1="78855" x2="76406" y2="85533"/>
                          <a14:foregroundMark x1="57344" y1="54690" x2="56094" y2="62003"/>
                          <a14:foregroundMark x1="56094" y1="62003" x2="48594" y2="66296"/>
                          <a14:foregroundMark x1="57031" y1="36248" x2="54375" y2="29571"/>
                          <a14:foregroundMark x1="54375" y1="29571" x2="51875" y2="30684"/>
                          <a14:foregroundMark x1="63438" y1="12878" x2="72813" y2="13355"/>
                          <a14:foregroundMark x1="72813" y1="13355" x2="76875" y2="16057"/>
                          <a14:foregroundMark x1="17969" y1="15421" x2="29531" y2="13672"/>
                          <a14:foregroundMark x1="29531" y1="13672" x2="66094" y2="18124"/>
                          <a14:foregroundMark x1="66094" y1="18124" x2="79375" y2="17011"/>
                          <a14:foregroundMark x1="18594" y1="11765" x2="20000" y2="71065"/>
                          <a14:foregroundMark x1="50938" y1="63752" x2="50625" y2="62003"/>
                          <a14:foregroundMark x1="46406" y1="38474" x2="46406" y2="38474"/>
                          <a14:foregroundMark x1="46406" y1="38474" x2="47031" y2="27504"/>
                          <a14:foregroundMark x1="50156" y1="25596" x2="58750" y2="25119"/>
                          <a14:foregroundMark x1="58750" y1="25119" x2="65625" y2="26073"/>
                          <a14:foregroundMark x1="62969" y1="24642" x2="65156" y2="31479"/>
                          <a14:foregroundMark x1="65156" y1="31479" x2="65156" y2="39587"/>
                          <a14:foregroundMark x1="65156" y1="39587" x2="64688" y2="40382"/>
                          <a14:foregroundMark x1="67813" y1="27822" x2="67500" y2="51033"/>
                          <a14:foregroundMark x1="67500" y1="51033" x2="65625" y2="57870"/>
                          <a14:foregroundMark x1="65625" y1="57870" x2="65156" y2="58029"/>
                          <a14:foregroundMark x1="64688" y1="50874" x2="64531" y2="75676"/>
                          <a14:foregroundMark x1="40313" y1="42448" x2="52188" y2="44674"/>
                          <a14:foregroundMark x1="52188" y1="44674" x2="63594" y2="55326"/>
                          <a14:foregroundMark x1="63594" y1="55326" x2="67969" y2="64706"/>
                          <a14:foregroundMark x1="67969" y1="64706" x2="67969" y2="67727"/>
                          <a14:foregroundMark x1="31250" y1="49921" x2="31250" y2="57234"/>
                          <a14:foregroundMark x1="31250" y1="57234" x2="35469" y2="68680"/>
                          <a14:foregroundMark x1="35469" y1="68680" x2="49219" y2="76312"/>
                          <a14:foregroundMark x1="45313" y1="54054" x2="46094" y2="78378"/>
                          <a14:foregroundMark x1="27813" y1="70270" x2="59844" y2="78855"/>
                          <a14:foregroundMark x1="12969" y1="80445" x2="30469" y2="80604"/>
                          <a14:foregroundMark x1="30469" y1="80604" x2="60156" y2="80286"/>
                          <a14:foregroundMark x1="60156" y1="80286" x2="68438" y2="80286"/>
                          <a14:foregroundMark x1="33438" y1="87758" x2="72813" y2="87758"/>
                          <a14:foregroundMark x1="75781" y1="85374" x2="75781" y2="50874"/>
                          <a14:foregroundMark x1="80938" y1="10175" x2="84063" y2="16375"/>
                          <a14:foregroundMark x1="84063" y1="16375" x2="85000" y2="37838"/>
                          <a14:foregroundMark x1="85000" y1="37838" x2="81719" y2="45787"/>
                          <a14:foregroundMark x1="86563" y1="11606" x2="86563" y2="44992"/>
                          <a14:foregroundMark x1="85625" y1="71542" x2="84844" y2="85851"/>
                          <a14:foregroundMark x1="84844" y1="85851" x2="84688" y2="86169"/>
                          <a14:foregroundMark x1="24531" y1="86645" x2="14688" y2="85374"/>
                          <a14:foregroundMark x1="14688" y1="85374" x2="13125" y2="84420"/>
                          <a14:foregroundMark x1="10781" y1="70906" x2="10781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166" y="3568893"/>
              <a:ext cx="845582" cy="83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Wireless">
              <a:extLst>
                <a:ext uri="{FF2B5EF4-FFF2-40B4-BE49-F238E27FC236}">
                  <a16:creationId xmlns:a16="http://schemas.microsoft.com/office/drawing/2014/main" id="{89F49021-4963-C5AC-101E-39D06157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6763635">
              <a:off x="3328524" y="320400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Wireless">
              <a:extLst>
                <a:ext uri="{FF2B5EF4-FFF2-40B4-BE49-F238E27FC236}">
                  <a16:creationId xmlns:a16="http://schemas.microsoft.com/office/drawing/2014/main" id="{4588ED86-5B75-66C6-1BD6-CF3C940E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824484">
              <a:off x="4663317" y="2638592"/>
              <a:ext cx="1236594" cy="1236594"/>
            </a:xfrm>
            <a:prstGeom prst="rect">
              <a:avLst/>
            </a:prstGeom>
          </p:spPr>
        </p:pic>
        <p:pic>
          <p:nvPicPr>
            <p:cNvPr id="11" name="Graphic 10" descr="USB">
              <a:extLst>
                <a:ext uri="{FF2B5EF4-FFF2-40B4-BE49-F238E27FC236}">
                  <a16:creationId xmlns:a16="http://schemas.microsoft.com/office/drawing/2014/main" id="{4F4A0C6A-1097-CF3E-E0BC-70C0F43E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7201037" y="3136201"/>
              <a:ext cx="1787415" cy="17874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EE7DE8-8AD3-4F83-5B6C-BC5CD34F2F45}"/>
                </a:ext>
              </a:extLst>
            </p:cNvPr>
            <p:cNvSpPr txBox="1"/>
            <p:nvPr/>
          </p:nvSpPr>
          <p:spPr>
            <a:xfrm>
              <a:off x="7476603" y="473895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USB Serial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6BB412-20DF-B59F-80A7-6632D54ED493}"/>
                </a:ext>
              </a:extLst>
            </p:cNvPr>
            <p:cNvSpPr txBox="1"/>
            <p:nvPr/>
          </p:nvSpPr>
          <p:spPr>
            <a:xfrm>
              <a:off x="3998148" y="4270315"/>
              <a:ext cx="1326004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Bluetooth </a:t>
              </a:r>
            </a:p>
            <a:p>
              <a:pPr algn="ctr"/>
              <a:r>
                <a:rPr lang="en-US" b="1" dirty="0">
                  <a:latin typeface="Helvetica" pitchFamily="2" charset="0"/>
                </a:rPr>
                <a:t>LE</a:t>
              </a:r>
            </a:p>
          </p:txBody>
        </p:sp>
        <p:pic>
          <p:nvPicPr>
            <p:cNvPr id="14" name="Picture 12" descr="Bluetooth Icon Images – Browse 9,866 Stock Photos, Vectors, and Video |  Adobe Stock">
              <a:extLst>
                <a:ext uri="{FF2B5EF4-FFF2-40B4-BE49-F238E27FC236}">
                  <a16:creationId xmlns:a16="http://schemas.microsoft.com/office/drawing/2014/main" id="{6484B028-3E5D-5C34-136F-85B46582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48611" y1="31667" x2="48611" y2="7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073" y="3136201"/>
              <a:ext cx="1196675" cy="119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099D73-6D8F-A87B-FE47-AA0627D3CB92}"/>
                </a:ext>
              </a:extLst>
            </p:cNvPr>
            <p:cNvSpPr txBox="1"/>
            <p:nvPr/>
          </p:nvSpPr>
          <p:spPr>
            <a:xfrm>
              <a:off x="5986153" y="627063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ESP32</a:t>
              </a:r>
            </a:p>
          </p:txBody>
        </p:sp>
      </p:grpSp>
      <p:pic>
        <p:nvPicPr>
          <p:cNvPr id="19" name="Graphic 18" descr="Add">
            <a:extLst>
              <a:ext uri="{FF2B5EF4-FFF2-40B4-BE49-F238E27FC236}">
                <a16:creationId xmlns:a16="http://schemas.microsoft.com/office/drawing/2014/main" id="{DD93580A-7DE5-B198-E54F-E4ECDE055A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5847" y="3743731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2C8F09-B009-CF65-C9B8-ACDD59B793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37159" y="2770883"/>
            <a:ext cx="3769850" cy="2876991"/>
          </a:xfrm>
          <a:prstGeom prst="rect">
            <a:avLst/>
          </a:prstGeom>
        </p:spPr>
      </p:pic>
      <p:pic>
        <p:nvPicPr>
          <p:cNvPr id="32" name="Picture 2" descr="Official &amp; Genuine Microsoft Xbox One Kinect Sensor V2 2.0 | eBay">
            <a:extLst>
              <a:ext uri="{FF2B5EF4-FFF2-40B4-BE49-F238E27FC236}">
                <a16:creationId xmlns:a16="http://schemas.microsoft.com/office/drawing/2014/main" id="{43826BD5-2745-2C5F-207E-C7514C45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800" r="90733">
                        <a14:foregroundMark x1="30000" y1="30000" x2="11333" y2="24900"/>
                        <a14:foregroundMark x1="11333" y1="24900" x2="7000" y2="22300"/>
                        <a14:foregroundMark x1="5267" y1="25100" x2="4933" y2="41900"/>
                        <a14:foregroundMark x1="4267" y1="51400" x2="4267" y2="51400"/>
                        <a14:foregroundMark x1="90800" y1="37400" x2="90733" y2="53500"/>
                        <a14:foregroundMark x1="7267" y1="23600" x2="5600" y2="23300"/>
                        <a14:foregroundMark x1="3800" y1="27400" x2="3800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08" y="4189520"/>
            <a:ext cx="3769850" cy="25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BA3-9892-B296-4A82-7EF62D3CB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688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BA3-9892-B296-4A82-7EF62D3CB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1928616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{506E46E3-E531-3146-AC8E-097B2AEE41CA}tf10001057</Template>
  <TotalTime>69</TotalTime>
  <Words>414</Words>
  <Application>Microsoft Macintosh PowerPoint</Application>
  <PresentationFormat>Widescreen</PresentationFormat>
  <Paragraphs>58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</vt:lpstr>
      <vt:lpstr>Trebuchet MS</vt:lpstr>
      <vt:lpstr>Berlin</vt:lpstr>
      <vt:lpstr>Drones for Interactive Performance</vt:lpstr>
      <vt:lpstr>Why?</vt:lpstr>
      <vt:lpstr>How?</vt:lpstr>
      <vt:lpstr>How?</vt:lpstr>
      <vt:lpstr>Challenges</vt:lpstr>
      <vt:lpstr>Result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for Interactive Performance</dc:title>
  <dc:creator>Daniel Tsui</dc:creator>
  <cp:lastModifiedBy>Daniel Tsui</cp:lastModifiedBy>
  <cp:revision>4</cp:revision>
  <dcterms:created xsi:type="dcterms:W3CDTF">2023-12-13T02:01:26Z</dcterms:created>
  <dcterms:modified xsi:type="dcterms:W3CDTF">2023-12-13T06:52:20Z</dcterms:modified>
</cp:coreProperties>
</file>